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20"/>
  </p:notesMasterIdLst>
  <p:sldIdLst>
    <p:sldId id="301" r:id="rId2"/>
    <p:sldId id="302" r:id="rId3"/>
    <p:sldId id="303" r:id="rId4"/>
    <p:sldId id="307" r:id="rId5"/>
    <p:sldId id="305" r:id="rId6"/>
    <p:sldId id="308" r:id="rId7"/>
    <p:sldId id="309" r:id="rId8"/>
    <p:sldId id="333" r:id="rId9"/>
    <p:sldId id="334" r:id="rId10"/>
    <p:sldId id="311" r:id="rId11"/>
    <p:sldId id="304" r:id="rId12"/>
    <p:sldId id="332" r:id="rId13"/>
    <p:sldId id="331" r:id="rId14"/>
    <p:sldId id="312" r:id="rId15"/>
    <p:sldId id="313" r:id="rId16"/>
    <p:sldId id="321" r:id="rId17"/>
    <p:sldId id="325" r:id="rId18"/>
    <p:sldId id="32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E5F2F9"/>
    <a:srgbClr val="F6B30A"/>
    <a:srgbClr val="FCE7B2"/>
    <a:srgbClr val="AB7A46"/>
    <a:srgbClr val="2B436F"/>
    <a:srgbClr val="891114"/>
    <a:srgbClr val="114DDC"/>
    <a:srgbClr val="166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3662" autoAdjust="0"/>
  </p:normalViewPr>
  <p:slideViewPr>
    <p:cSldViewPr snapToGrid="0">
      <p:cViewPr varScale="1">
        <p:scale>
          <a:sx n="92" d="100"/>
          <a:sy n="92" d="100"/>
        </p:scale>
        <p:origin x="62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18.10.2023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12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006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676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5329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123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8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68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81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8292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1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97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6516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6104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54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9DF9ADE-58C9-4516-A04F-BC9B36096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" y="8121"/>
            <a:ext cx="1860591" cy="15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8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20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2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23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5.xml"/><Relationship Id="rId7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.tvr.by/upload/video/news/2022/May/160522/16_18/1.mp4" TargetMode="External"/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9.png"/><Relationship Id="rId7" Type="http://schemas.microsoft.com/office/2007/relationships/hdphoto" Target="../media/hdphoto13.wdp"/><Relationship Id="rId12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slide" Target="slide3.xml"/><Relationship Id="rId5" Type="http://schemas.microsoft.com/office/2007/relationships/hdphoto" Target="../media/hdphoto12.wdp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microsoft.com/office/2007/relationships/hdphoto" Target="../media/hdphoto13.wdp"/><Relationship Id="rId12" Type="http://schemas.microsoft.com/office/2007/relationships/hdphoto" Target="../media/hdphoto1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2.wdp"/><Relationship Id="rId15" Type="http://schemas.openxmlformats.org/officeDocument/2006/relationships/slide" Target="slide3.xml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608320" y="6130409"/>
            <a:ext cx="629107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Октябрь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2023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" y="352575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644342" y="3061884"/>
            <a:ext cx="6219028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  <a:p>
            <a:pPr>
              <a:spcBef>
                <a:spcPts val="1200"/>
              </a:spcBef>
              <a:buClr>
                <a:srgbClr val="1E4E79"/>
              </a:buClr>
              <a:buSzPts val="4000"/>
            </a:pP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(о роли родителей в создании условий для разностороннего развития детей, значении семьи </a:t>
            </a:r>
            <a:br>
              <a:rPr lang="ru-RU" sz="2400" b="1" i="1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и семейного воспитания)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AD43C0-6B68-47C3-B1FA-DF954EA0F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2" y="1976143"/>
            <a:ext cx="5735294" cy="48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A253AF8-BC33-4162-B93B-1A447E0D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0" y="3302095"/>
            <a:ext cx="4017804" cy="3009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0A89A69-6638-4BD7-A541-7E94B010D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70" y="242783"/>
            <a:ext cx="3348844" cy="28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803346" y="2228671"/>
            <a:ext cx="709755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елорусский государственный деятель, Министр образования Республики Беларусь (с февраля 2022), доцент (2016), доктор химических наук (2017),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член-корреспондент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Национальной академии наук Республики Беларусь (2021); пауэрлифтер,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мастер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спорта Республики Беларусь международного класса (2010), чемпион Европы в троеборье (2007). 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тец пятерых детей.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3346" y="1208234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ИВАНЕЦ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Андрей Иванович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950949" y="2190547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8" y="4526040"/>
            <a:ext cx="3391675" cy="22578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53" y="1220368"/>
            <a:ext cx="2413000" cy="322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865110" y="4749311"/>
            <a:ext cx="7035789" cy="193638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</a:t>
            </a: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Что означает для 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Вас </a:t>
            </a: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семья? — спросили десятиклассники 24-й столичной гимназии у 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Министра </a:t>
            </a: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образования Андрея Иванца, который стал гостем урока «Судьба моей семьи в истории моей страны».</a:t>
            </a:r>
          </a:p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Это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вопрос одновременно и простой, и сложный. Каждый из нас задумывается: а что является основой нашего каждого дня? Конечно, это семья.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 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семья —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это  и любовь, и уважение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в  том  числе  к  старшим 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поколениям,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и чувство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гордости. Уверен, что гордость за Родину начинается с гордости за свою семью, за место, где ты родился, за школу, где учился. Семья — это семь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«Я».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Мы все находим себя в своих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близких,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ответил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Министр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450419" y="2263802"/>
            <a:ext cx="765499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аместитель Министра образования Республики Беларусь (с 1.08.2019 г.).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кончил Белорусский государственный университет и Академию управления при Президенте Республики Беларусь.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аботал учителем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истории в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СШ № 8 г. Лиды Гродненской области, директором государственного учреждения образования «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Можейковская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средняя общеобразовательная школа» Лидского района Гродненской области. С сентября 2012 года возглавлял управление образования (ранее – отдел образования спорта и туризма) Лидского районного исполнительного комитета Гродненской области.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тец троих детей.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8928" y="1212180"/>
            <a:ext cx="6125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КАДЛУБАЙ </a:t>
            </a:r>
            <a:b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Александр Владимирович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450419" y="2132522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861" y="1330544"/>
            <a:ext cx="2843692" cy="3302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440535" y="5273271"/>
            <a:ext cx="6120844" cy="1297172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be-BY" sz="28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be-BY" sz="2800" dirty="0" smtClean="0">
                <a:latin typeface="Calibri" pitchFamily="34" charset="0"/>
                <a:cs typeface="Calibri" pitchFamily="34" charset="0"/>
              </a:rPr>
              <a:t> «Мы</a:t>
            </a:r>
            <a:r>
              <a:rPr lang="be-BY" sz="2800" dirty="0">
                <a:latin typeface="Calibri" pitchFamily="34" charset="0"/>
                <a:cs typeface="Calibri" pitchFamily="34" charset="0"/>
              </a:rPr>
              <a:t>, взрослые, должны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сегодня делать все для того, чтобы у наших детей было счастливое 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будущее».</a:t>
            </a:r>
            <a:endParaRPr lang="be-BY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C6040D38-889F-41F5-AE3B-B2C802084B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28" y="5517189"/>
            <a:ext cx="491160" cy="491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B85F87D-CF47-4871-8769-24B7E38E0DBC}"/>
              </a:ext>
            </a:extLst>
          </p:cNvPr>
          <p:cNvSpPr txBox="1"/>
          <p:nvPr/>
        </p:nvSpPr>
        <p:spPr>
          <a:xfrm>
            <a:off x="-3007" y="4953709"/>
            <a:ext cx="1547830" cy="152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Видео «Заместитель Министра образования</a:t>
            </a:r>
            <a:b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 А. Кадлубай вместе с членами своей семьи возложил цветы к памятнику Героя Советского Союза Марату </a:t>
            </a:r>
            <a:r>
              <a:rPr lang="ru-RU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Казею</a:t>
            </a: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(01:16)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pic>
        <p:nvPicPr>
          <p:cNvPr id="21" name="VID_20231012_140638_889 00_00_44-00_01_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1197" y="5028989"/>
            <a:ext cx="2701356" cy="15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365591" y="2259202"/>
            <a:ext cx="639691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ачальник управления образования, науки и культуры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Главного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управления развития социальной сферы Администрации Президента Республики Беларусь, кандидат исторических наук, доцент. </a:t>
            </a:r>
          </a:p>
          <a:p>
            <a:pPr algn="just"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кончил исторический факультет Белорусского государственного педагогического университета имени </a:t>
            </a:r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М.Танка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(2009), магистратуру (2010) и аспирантуру (2015), кандидат исторических наук, доцент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тец двоих детей.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3861" y="1305095"/>
            <a:ext cx="6125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КОНОЙКО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Александр Владимирович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389707" y="2243253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745" y="1390875"/>
            <a:ext cx="3327264" cy="3329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25247" y="4998413"/>
            <a:ext cx="7726571" cy="1738718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be-BY" dirty="0">
                <a:latin typeface="Calibri" pitchFamily="34" charset="0"/>
                <a:cs typeface="Calibri" pitchFamily="34" charset="0"/>
              </a:rPr>
              <a:t>      </a:t>
            </a:r>
            <a:r>
              <a:rPr lang="be-BY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нашей семье заведено проводить совместные прогулки,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посещать объекты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культуры и истории,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праздничные мероприятия, посвященные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государственным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праздникам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и памятным датам. Всегда находим для этого время. Ведь воспитать патриота, как неоднократно говорил Президент Республики Беларусь А.Г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Лукашенко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, может только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патриот».</a:t>
            </a:r>
            <a:endParaRPr lang="be-BY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150799" y="2173495"/>
            <a:ext cx="6656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бщественный деятель, учредитель благотворительного фонда имени Алексея Талая, мотивационный спикер, предприниматель.            </a:t>
            </a:r>
          </a:p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тец четверых детей.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89" y="1308948"/>
            <a:ext cx="3278730" cy="22925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80565" y="4763581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3888195"/>
            <a:ext cx="4589332" cy="27814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05465" y="1233905"/>
            <a:ext cx="5065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ТАЛАЙ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Алексей Константинович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265428" y="2155215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265428" y="3572132"/>
            <a:ext cx="6656887" cy="3097476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</a:t>
            </a:r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Алексей Константинович, скажите, а чем Вы руководствуетесь в воспитании своих детей?</a:t>
            </a:r>
          </a:p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Любовью. Я стараюсь делать все возможное, чтобы они выросли достойными гражданами своей страны. Мы много разговариваем. Я стараюсь до них, как и до других молодых людей, донести, что в подростковом возрасте так легко наломать дров, поддавшись провокационным предложениям «на слабо»: пристраститься к курению, к алкоголю, к наркотикам. Нужно осознавать, что твоя жизнь — это твоя ответственность. Потерянное здоровье не купишь, а с кривой дорожки порой очень сложно сойти. К счастью, мои дети меня слушают и слышат. Каждый из них радует меня своими успехами. Мои сыновья обязательно будут служить в армии. Я в них верю.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41215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473214" y="2158392"/>
            <a:ext cx="66381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елорусский государственный деятель. 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инистр труда и социальной защиты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(с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14 марта 2017 г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Воспитала двоих детей.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637" y="1219839"/>
            <a:ext cx="3278911" cy="28924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47" y="4240631"/>
            <a:ext cx="4246701" cy="2388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473214" y="1146923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КОСТЕВИЧ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Ирина Анатольевна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572605" y="2085081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501065" y="4329336"/>
            <a:ext cx="6610277" cy="171411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libri" pitchFamily="34" charset="0"/>
                <a:cs typeface="Calibri" pitchFamily="34" charset="0"/>
              </a:rPr>
              <a:t>«Семья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— это когда есть дети.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3200" dirty="0" smtClean="0">
                <a:latin typeface="Calibri" pitchFamily="34" charset="0"/>
                <a:cs typeface="Calibri" pitchFamily="34" charset="0"/>
              </a:rPr>
              <a:t>С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каждым ребенком счастье в семье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добавляется».</a:t>
            </a:r>
            <a:endParaRPr lang="be-BY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18656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293389" y="2335630"/>
            <a:ext cx="66492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иректор государственного учреждения «Республиканский реабилитационный центр для детей-инвалидов»; председатель правления Республиканского общественного объединения «Белорусский детский фонд».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аграждена Медалью ордена преподобной Евфросинии Полоцкой Белорусской Православной Церкви (2023 г.).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6548" y="1267377"/>
            <a:ext cx="3274424" cy="37056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93389" y="1173648"/>
            <a:ext cx="5968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КОНДРАШОВА </a:t>
            </a:r>
            <a:b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Людмила Николаевна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424453" y="2277068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902371" y="5123174"/>
            <a:ext cx="9270125" cy="140976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be-BY" sz="2800" dirty="0" smtClean="0">
                <a:latin typeface="Calibri" pitchFamily="34" charset="0"/>
                <a:cs typeface="Calibri" pitchFamily="34" charset="0"/>
              </a:rPr>
              <a:t>«Одна </a:t>
            </a:r>
            <a:r>
              <a:rPr lang="be-BY" sz="2800" dirty="0">
                <a:latin typeface="Calibri" pitchFamily="34" charset="0"/>
                <a:cs typeface="Calibri" pitchFamily="34" charset="0"/>
              </a:rPr>
              <a:t>из составляющих крепкой семьи — когда взрослые и дети вместе трудятся на благо своей </a:t>
            </a:r>
            <a:r>
              <a:rPr lang="be-BY" sz="2800" dirty="0" smtClean="0">
                <a:latin typeface="Calibri" pitchFamily="34" charset="0"/>
                <a:cs typeface="Calibri" pitchFamily="34" charset="0"/>
              </a:rPr>
              <a:t>страны». </a:t>
            </a:r>
            <a:endParaRPr lang="be-BY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31980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436865" y="2151727"/>
            <a:ext cx="6341005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иректор государственного учреждения «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Столинский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территориальный центр социального обслуживания населения».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аграждена орденом Матери (2014 г.).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обедитель республиканского конкурса «Женщина года – 2022» в номинации «За человечность и доброту» (2023 г.).</a:t>
            </a: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меет пятерых сыновей.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1189" y="1151140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МОРОЗ </a:t>
            </a:r>
            <a:b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Людмила Васильевна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474150" y="2094614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F225FE9A-50BD-46A2-B377-2658F46A8B57}"/>
              </a:ext>
            </a:extLst>
          </p:cNvPr>
          <p:cNvGrpSpPr/>
          <p:nvPr/>
        </p:nvGrpSpPr>
        <p:grpSpPr>
          <a:xfrm>
            <a:off x="5391189" y="4420501"/>
            <a:ext cx="6551416" cy="2142782"/>
            <a:chOff x="3106404" y="4406744"/>
            <a:chExt cx="8836201" cy="1719106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106404" y="4520335"/>
              <a:ext cx="8836201" cy="1605515"/>
            </a:xfrm>
            <a:prstGeom prst="rect">
              <a:avLst/>
            </a:prstGeom>
            <a:solidFill>
              <a:srgbClr val="2B436F">
                <a:alpha val="65000"/>
              </a:srgbClr>
            </a:solidFill>
            <a:ln>
              <a:solidFill>
                <a:srgbClr val="2B43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Calibri" pitchFamily="34" charset="0"/>
                  <a:cs typeface="Calibri" pitchFamily="34" charset="0"/>
                </a:rPr>
                <a:t>      </a:t>
              </a:r>
              <a:r>
                <a:rPr lang="ru-RU" sz="2400" dirty="0" smtClean="0">
                  <a:latin typeface="Calibri" pitchFamily="34" charset="0"/>
                  <a:cs typeface="Calibri" pitchFamily="34" charset="0"/>
                </a:rPr>
                <a:t>«Рождение </a:t>
              </a:r>
              <a:r>
                <a:rPr lang="ru-RU" sz="2400" dirty="0">
                  <a:latin typeface="Calibri" pitchFamily="34" charset="0"/>
                  <a:cs typeface="Calibri" pitchFamily="34" charset="0"/>
                </a:rPr>
                <a:t>ребенка обязывает больше трудиться, чтобы дать ему хороший старт. </a:t>
              </a:r>
            </a:p>
            <a:p>
              <a:pPr algn="ctr"/>
              <a:r>
                <a:rPr lang="ru-RU" sz="2400" dirty="0">
                  <a:latin typeface="Calibri" pitchFamily="34" charset="0"/>
                  <a:cs typeface="Calibri" pitchFamily="34" charset="0"/>
                </a:rPr>
                <a:t>При этом важно каждому  уделять время и дать ощущение собственной </a:t>
              </a:r>
              <a:r>
                <a:rPr lang="ru-RU" sz="2400" dirty="0" smtClean="0">
                  <a:latin typeface="Calibri" pitchFamily="34" charset="0"/>
                  <a:cs typeface="Calibri" pitchFamily="34" charset="0"/>
                </a:rPr>
                <a:t>значимости».</a:t>
              </a:r>
              <a:endParaRPr lang="be-BY" sz="2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461981" y="4406744"/>
              <a:ext cx="249155" cy="1234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9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644" y="3724225"/>
            <a:ext cx="3025566" cy="29453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587" y="1251665"/>
            <a:ext cx="3314916" cy="26263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31892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759532" y="3249290"/>
            <a:ext cx="600260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Следующая тема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ШАГа</a:t>
            </a: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algn="ctr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В этой красе величавой есть доля труда моего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i="1" dirty="0"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(о тружениках промышленности и сельского хозяйства)</a:t>
            </a:r>
            <a:endParaRPr lang="ru-RU" sz="2400" i="1" dirty="0">
              <a:solidFill>
                <a:srgbClr val="000000"/>
              </a:solidFill>
              <a:effectLst/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" y="216349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367645" y="1811139"/>
            <a:ext cx="6687413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7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АНОНС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47077A5-3F1A-4904-86E1-A73D3CF59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0" y="1847319"/>
            <a:ext cx="5795780" cy="49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Викторина</a:t>
            </a:r>
            <a:endParaRPr lang="x-none" sz="8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Небольшая викторина) — DRIVE2">
            <a:extLst>
              <a:ext uri="{FF2B5EF4-FFF2-40B4-BE49-F238E27FC236}">
                <a16:creationId xmlns="" xmlns:a16="http://schemas.microsoft.com/office/drawing/2014/main" id="{4D12877A-6F1A-4826-AADE-1D12A7A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" y="3620720"/>
            <a:ext cx="3018827" cy="2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77A29A-77B4-4A6A-9352-50E93ACCE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8" y="131110"/>
            <a:ext cx="3348844" cy="28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1958109" y="235526"/>
            <a:ext cx="98292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 семьи начинается жизнь человека, здесь происходит формирование его как гражданина. В семье человек рождается не только физически, но и духовно. Семья – это дом, место, где уютно и спокойно, где всегда поймут и поддержат, помогут решить проблемы и искренне разделят радость. Очень важно, чтобы семья была прочной и полной.</a:t>
            </a:r>
          </a:p>
          <a:p>
            <a:pPr indent="450215" algn="just"/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Республике Беларусь поддержка семьи является национальным приоритетом. Семья выступает важнейшим источником формирования и развития личности, воспроизводства человеческого капитала, накопления и передачи традиций, духовных и нравственных ценностей.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: скругленные углы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938925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3182479" y="4359001"/>
            <a:ext cx="1879272" cy="1287408"/>
          </a:xfrm>
          <a:prstGeom prst="roundRect">
            <a:avLst/>
          </a:prstGeom>
          <a:solidFill>
            <a:srgbClr val="F6B30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426033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hlinkClick r:id="rId5" action="ppaction://hlinksldjump"/>
            <a:extLst>
              <a:ext uri="{FF2B5EF4-FFF2-40B4-BE49-F238E27FC236}">
                <a16:creationId xmlns=""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669587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913142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27" y="582188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1" y="582187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68" y="587435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89" y="582187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51" y="5799036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938925" y="3562606"/>
            <a:ext cx="1085348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76091"/>
                </a:solidFill>
                <a:latin typeface="Arial Black" panose="020B0A04020102020204" pitchFamily="34" charset="0"/>
                <a:cs typeface="Arial"/>
              </a:rPr>
              <a:t>Ответьте на вопросы викторины:</a:t>
            </a:r>
            <a:endParaRPr lang="x-none" sz="4000" b="1" dirty="0">
              <a:solidFill>
                <a:srgbClr val="37609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=""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6" y="1528187"/>
            <a:ext cx="695049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9937" y="209025"/>
            <a:ext cx="8947835" cy="1569660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Согласно ст. 32 Конституции Республики Беларусь, брак как союз женщины и мужчины, семья, материнство, отцовство и детство находятся под защитой государства. </a:t>
            </a:r>
            <a:b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Какую поддержку получает семья в нашей стране?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6607" y="192240"/>
            <a:ext cx="1879272" cy="165359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1116608" y="2330312"/>
            <a:ext cx="10825998" cy="44771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поддержки семей с детьми реализуется комплекс мер с особым акцентом на многодетные семьи: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выплата пособий в связи с рождением и воспитанием детей;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предоставление семейного капитала многодетным семьям при рождении третьего или последующего ребёнка;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социальное обслуживание семей с детьми;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государственная поддержка при строительстве (реконструкции) жилья;</a:t>
            </a: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обеспечение бесплатным питанием детей первых двух лет жизни и другие виды государственной адресной социальной помощи;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гарантии в сфере образования, здравоохранения, пенсионного, трудового, налогового и жилищного законодательства.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республике действует </a:t>
            </a:r>
            <a:r>
              <a:rPr lang="ru-RU" b="1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 государственных пособий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В нее входят три группы пособий: по материнству, семейные и по временной нетрудоспособности по уходу за детьми – всего 11 видов (Закон Республики Беларусь «О государственных пособиях семьям, воспитывающим детей»).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 2015 года реализуется </a:t>
            </a:r>
            <a:r>
              <a:rPr lang="ru-RU" b="1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программа семейного капитала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Семейный капитал – это безналичные денежные средства, предоставляемые семьям граждан Республики Беларусь при рождении (усыновлении, удочерении) третьего либо последующего ребенка.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862619"/>
            <a:ext cx="514061" cy="514061"/>
          </a:xfrm>
          <a:prstGeom prst="rect">
            <a:avLst/>
          </a:prstGeom>
        </p:spPr>
      </p:pic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805E0855-1228-489D-819C-A020D3299A2C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16607" y="1908986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7035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66641" y="446123"/>
            <a:ext cx="8786003" cy="1440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Кому и за что вручается эта государственная награда?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60590" y="436794"/>
            <a:ext cx="1879272" cy="1440000"/>
          </a:xfrm>
          <a:prstGeom prst="roundRect">
            <a:avLst>
              <a:gd name="adj" fmla="val 9210"/>
            </a:avLst>
          </a:prstGeom>
          <a:solidFill>
            <a:srgbClr val="F6B30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334035"/>
            <a:ext cx="514061" cy="5140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6" b="5124"/>
          <a:stretch/>
        </p:blipFill>
        <p:spPr>
          <a:xfrm>
            <a:off x="10571356" y="454964"/>
            <a:ext cx="829772" cy="142856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21274" y="2966284"/>
            <a:ext cx="10475633" cy="3328567"/>
            <a:chOff x="1021274" y="2966284"/>
            <a:chExt cx="10911671" cy="3328567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9249CBB-646E-4E18-9D5D-5C822281559A}"/>
                </a:ext>
              </a:extLst>
            </p:cNvPr>
            <p:cNvSpPr txBox="1"/>
            <p:nvPr/>
          </p:nvSpPr>
          <p:spPr>
            <a:xfrm>
              <a:off x="1021274" y="2966284"/>
              <a:ext cx="10911671" cy="33285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288000" rtlCol="0">
              <a:spAutoFit/>
            </a:bodyPr>
            <a:lstStyle/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Труд материнства высоко оценивается на государственном уровне. Для матерей, достойно воспитавших пятерых и более детей, предусмотрена государственная награда –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Орден Матери </a:t>
              </a:r>
              <a:r>
                <a:rPr lang="ru-RU" sz="20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</a:t>
              </a:r>
              <a:r>
                <a:rPr lang="ru-RU" sz="2000" i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бел.</a:t>
              </a:r>
              <a:r>
                <a:rPr lang="ru-RU" sz="20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Ор</a:t>
              </a:r>
              <a:r>
                <a:rPr lang="be-BY" sz="2000" b="1" dirty="0">
                  <a:solidFill>
                    <a:srgbClr val="89111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дэн Маці</a:t>
              </a:r>
              <a:r>
                <a:rPr lang="be-BY" sz="20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)</a:t>
              </a: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С 1996 года в стране награждено более </a:t>
              </a:r>
              <a:b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lang="ru-RU" sz="2800" b="1" dirty="0">
                  <a:solidFill>
                    <a:srgbClr val="2B436F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13 тыс. </a:t>
              </a: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матерей.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2023 г.</a:t>
              </a: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орденом Матери награждены </a:t>
              </a:r>
              <a:b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800" b="1" dirty="0" smtClean="0">
                  <a:solidFill>
                    <a:srgbClr val="89111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206 </a:t>
              </a: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жительниц всех областей Беларуси и </a:t>
              </a:r>
              <a:b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г. Минска. </a:t>
              </a:r>
              <a:endPara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0" y="2966284"/>
              <a:ext cx="1404013" cy="2966224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791" y="3335142"/>
              <a:ext cx="3109238" cy="2313852"/>
            </a:xfrm>
            <a:prstGeom prst="rect">
              <a:avLst/>
            </a:prstGeom>
          </p:spPr>
        </p:pic>
      </p:grpSp>
      <p:sp>
        <p:nvSpPr>
          <p:cNvPr id="13" name="Прямоугольник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FEF96F0-4970-4D88-A8EF-0CCE148CAC75}"/>
              </a:ext>
            </a:extLst>
          </p:cNvPr>
          <p:cNvSpPr/>
          <p:nvPr/>
        </p:nvSpPr>
        <p:spPr>
          <a:xfrm>
            <a:off x="-2618761" y="-2227433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60590" y="2171969"/>
            <a:ext cx="10651165" cy="421326"/>
          </a:xfrm>
          <a:prstGeom prst="roundRect">
            <a:avLst>
              <a:gd name="adj" fmla="val 26121"/>
            </a:avLst>
          </a:prstGeom>
          <a:solidFill>
            <a:srgbClr val="F6B30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1538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9C0E0A-456D-462E-8137-60FBD35030BA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79454" y="517450"/>
            <a:ext cx="8947835" cy="865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обязанности детей по отношению к семье и родителям?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76124" y="474072"/>
            <a:ext cx="1879272" cy="99232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0" y="1742498"/>
            <a:ext cx="514061" cy="5140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1125645" y="2256559"/>
            <a:ext cx="10651165" cy="43727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Нормативные правовые акты Республики Беларусь достаточно детально прописывают обязанности ребенка – человека с момента рождения и до достижения им 18 лет.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</a:t>
            </a:r>
            <a:r>
              <a:rPr lang="ru-RU" sz="2000" b="1" dirty="0">
                <a:solidFill>
                  <a:srgbClr val="89111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Кодексом Республики Беларусь о браке и семье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100. Обязанности детей в отношении родителей:</a:t>
            </a:r>
          </a:p>
          <a:p>
            <a:pPr marL="360000" algn="just">
              <a:lnSpc>
                <a:spcPct val="85000"/>
              </a:lnSpc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обязаны заботиться о родителях и оказывать им помощь. Содержание нетрудоспособных, нуждающихся в помощи родителей является обязанностью их совершеннолетних трудоспособных детей.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</a:t>
            </a:r>
            <a:r>
              <a:rPr lang="ru-RU" sz="2000" b="1" dirty="0">
                <a:solidFill>
                  <a:srgbClr val="89111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Закона Республики Беларусь «О правах ребенка»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14. Обязанности ребенка :</a:t>
            </a:r>
          </a:p>
          <a:p>
            <a:pPr marL="360000" algn="just">
              <a:lnSpc>
                <a:spcPct val="85000"/>
              </a:lnSpc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обязан соблюдать законы государства, заботиться о родителях, уважать права и законные интересы других граждан, традиции и культурные ценности белорусского народа, других наций и народностей, овладевать знаниями и готовиться к самостоятельной трудовой деятельности, бережно относиться к окружающей среде и природным ресурсам, всем видам собственности.</a:t>
            </a:r>
          </a:p>
        </p:txBody>
      </p:sp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732E1DFB-E5E4-4977-8E1F-64DA486C5D9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9485" y="1788866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7357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-4769352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911642" y="653894"/>
            <a:ext cx="8813243" cy="967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2012 года в Беларуси проводится конкурс «Семья года». </a:t>
            </a:r>
          </a:p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его цель?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73720" y="591187"/>
            <a:ext cx="1879272" cy="109317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002953"/>
            <a:ext cx="514061" cy="51406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501FD3B-A3C8-43DE-9B75-2CBA18DC819D}"/>
              </a:ext>
            </a:extLst>
          </p:cNvPr>
          <p:cNvGrpSpPr/>
          <p:nvPr/>
        </p:nvGrpSpPr>
        <p:grpSpPr>
          <a:xfrm>
            <a:off x="669676" y="2354071"/>
            <a:ext cx="11185971" cy="4124806"/>
            <a:chOff x="669676" y="2354071"/>
            <a:chExt cx="11185971" cy="4124806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9BEC0FB-8B70-485B-AF24-AEEA473B4189}"/>
                </a:ext>
              </a:extLst>
            </p:cNvPr>
            <p:cNvSpPr txBox="1"/>
            <p:nvPr/>
          </p:nvSpPr>
          <p:spPr>
            <a:xfrm>
              <a:off x="4072293" y="2354071"/>
              <a:ext cx="7783354" cy="39772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144000" rtlCol="0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Республиканский конкурс </a:t>
              </a:r>
              <a:r>
                <a:rPr lang="ru-RU" sz="2000" b="1" spc="25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«Семья года»</a:t>
              </a:r>
              <a:r>
                <a:rPr lang="ru-RU" sz="2000" b="1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ru-RU" sz="2000" spc="25" dirty="0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проводится с 2012 года.</a:t>
              </a:r>
              <a:endParaRPr lang="ru-RU" sz="2000" spc="25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Его </a:t>
              </a:r>
              <a:r>
                <a:rPr lang="ru-RU" sz="2000" b="1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цель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– повышение роли и престижа семьи как социального института. </a:t>
              </a: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Среди основных </a:t>
              </a:r>
              <a:r>
                <a:rPr lang="ru-RU" sz="2000" b="1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задач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– сохранение духовно-нравственных ценностей, продвижение в обществе идеи ответственного </a:t>
              </a:r>
              <a:r>
                <a:rPr lang="ru-RU" sz="2000" spc="25" dirty="0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родительства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образование и воспитание детей и молодежи в системе традиционных семейных ценностей.</a:t>
              </a: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Конкурс состоит из </a:t>
              </a:r>
              <a:r>
                <a:rPr lang="ru-RU" sz="2000" b="1" spc="25" dirty="0">
                  <a:solidFill>
                    <a:srgbClr val="2B436F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двух этапов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:</a:t>
              </a:r>
            </a:p>
            <a:p>
              <a:pPr marL="342900" indent="-342900" algn="just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первый этап – региональный, приурочен к празднованию Дня семьи (15 мая), проводится в каждой области и г. Минске;</a:t>
              </a:r>
            </a:p>
            <a:p>
              <a:pPr marL="342900" indent="-342900" algn="just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второй этап (финал) – республиканский, приурочен к празднованию Дня матери (14 октября), проводится в г. Минске.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F153828A-2385-427C-92A0-B36FB06B5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439" y="4493120"/>
              <a:ext cx="447209" cy="44351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F18B13C3-FF7F-4EC6-91A4-787B47DE3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22" y="5104617"/>
              <a:ext cx="491160" cy="4911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4A5319D-644E-483F-B25C-573BE8A2EA8B}"/>
                </a:ext>
              </a:extLst>
            </p:cNvPr>
            <p:cNvSpPr txBox="1"/>
            <p:nvPr/>
          </p:nvSpPr>
          <p:spPr>
            <a:xfrm>
              <a:off x="669676" y="5987717"/>
              <a:ext cx="3433973" cy="491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Видео «</a:t>
              </a:r>
              <a:r>
                <a:rPr lang="ru-RU" sz="1600" i="1" dirty="0">
                  <a:solidFill>
                    <a:prstClr val="black"/>
                  </a:solidFill>
                  <a:latin typeface="Calibri"/>
                </a:rPr>
                <a:t>Семью года – 2022 выбрали в Минской области</a:t>
              </a:r>
              <a:r>
                <a:rPr kumimoji="0" lang="ru-RU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» (02:21)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6" name="Picture 2" descr="Моя семья-моя страна Бобруйск - Новости - Новости">
              <a:extLst>
                <a:ext uri="{FF2B5EF4-FFF2-40B4-BE49-F238E27FC236}">
                  <a16:creationId xmlns="" xmlns:a16="http://schemas.microsoft.com/office/drawing/2014/main" id="{4A74E9A3-379C-4F7B-B2F2-385B0B35DE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20947" y="2469265"/>
              <a:ext cx="2931430" cy="1912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>
            <a:hlinkClick r:id="rId7" action="ppaction://hlinksldjump"/>
            <a:extLst>
              <a:ext uri="{FF2B5EF4-FFF2-40B4-BE49-F238E27FC236}">
                <a16:creationId xmlns="" xmlns:a16="http://schemas.microsoft.com/office/drawing/2014/main" id="{3F2D0512-781C-4313-84FC-EA83A399C63F}"/>
              </a:ext>
            </a:extLst>
          </p:cNvPr>
          <p:cNvSpPr/>
          <p:nvPr/>
        </p:nvSpPr>
        <p:spPr>
          <a:xfrm>
            <a:off x="507213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Рисунок 5">
            <a:hlinkClick r:id="rId8"/>
            <a:extLst>
              <a:ext uri="{FF2B5EF4-FFF2-40B4-BE49-F238E27FC236}">
                <a16:creationId xmlns="" xmlns:a16="http://schemas.microsoft.com/office/drawing/2014/main" id="{449DB48C-D0B0-415C-9812-C5B548A94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23" y="4425066"/>
            <a:ext cx="1589499" cy="1589499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73720" y="1932745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42235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A08ED62-A1A1-41FD-8A55-F8E39FA32DCC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20" y="374439"/>
            <a:ext cx="8947835" cy="149887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 праздником начинается и каким заканчивается Неделя родительской любви?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вы считаете, насколько она значима для сохранения духовно-нравственных ценностей семьи?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60590" y="374438"/>
            <a:ext cx="1879272" cy="147165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976584"/>
            <a:ext cx="514061" cy="51406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060590" y="2490645"/>
            <a:ext cx="10642478" cy="4036828"/>
            <a:chOff x="1069277" y="2426868"/>
            <a:chExt cx="10642478" cy="403682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77" y="2528887"/>
              <a:ext cx="4572000" cy="18002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20224" y="2426868"/>
              <a:ext cx="5991531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Второй год в Беларуси </a:t>
              </a:r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 14 по 21 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проводится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Неделя родительской любви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которая начинается с празднования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Дня матери 14 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и завершается нововведенным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Днем отца 21 октября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 течение семи дней между этими датами в стране проходит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ряд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различных мероприятий, посвященных укреплению института семьи. 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Основная цель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мероприятий Недели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родительской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любви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– напомнить гражданам о важности сохранения семейных ценностей и семейных традиций и значимости внимания, проявленного по отношению к своим детям матерями и отцами.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156" y="4480266"/>
              <a:ext cx="4560121" cy="998426"/>
            </a:xfrm>
            <a:prstGeom prst="rect">
              <a:avLst/>
            </a:prstGeom>
            <a:ln>
              <a:solidFill>
                <a:srgbClr val="E5F2F9"/>
              </a:solidFill>
            </a:ln>
          </p:spPr>
        </p:pic>
        <p:pic>
          <p:nvPicPr>
            <p:cNvPr id="16" name="Рисунок 1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273" y="5567091"/>
              <a:ext cx="624468" cy="89660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1" name="Рисунок 20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913" y="5790544"/>
              <a:ext cx="796889" cy="54848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45177C59-FA0F-49AD-AE01-8BBCB3549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02" y="5859887"/>
              <a:ext cx="514061" cy="514061"/>
            </a:xfrm>
            <a:prstGeom prst="rect">
              <a:avLst/>
            </a:prstGeom>
          </p:spPr>
        </p:pic>
      </p:grpSp>
      <p:sp>
        <p:nvSpPr>
          <p:cNvPr id="17" name="Прямоугольник 16" hidden="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7AF1EFE-9418-4F72-9001-1ED459EF510F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60590" y="2012347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4" name="Прямоугольник 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B8B18293-7AEB-44DB-97D0-CAD8B30C5D4A}"/>
              </a:ext>
            </a:extLst>
          </p:cNvPr>
          <p:cNvSpPr/>
          <p:nvPr/>
        </p:nvSpPr>
        <p:spPr>
          <a:xfrm>
            <a:off x="1072469" y="5630868"/>
            <a:ext cx="1724646" cy="9984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06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20" y="374439"/>
            <a:ext cx="8947835" cy="149887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 праздником начинается и каким заканчивается Неделя родительской любви?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вы считаете, насколько она значима для сохранения духовно-нравственных ценностей семьи?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60590" y="374438"/>
            <a:ext cx="1879272" cy="147165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976584"/>
            <a:ext cx="514061" cy="514061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60590" y="2012347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060590" y="2490645"/>
            <a:ext cx="10642478" cy="4036828"/>
            <a:chOff x="1069277" y="2426868"/>
            <a:chExt cx="10642478" cy="403682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77" y="2528887"/>
              <a:ext cx="4572000" cy="18002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20224" y="2426868"/>
              <a:ext cx="5991531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Второй год в Беларуси </a:t>
              </a:r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 14 по 21 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проводится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Неделя родительской любви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которая начинается с празднования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Дня матери 14 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и завершается нововведенным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Днем отца 21 октября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 течение семи дней между этими датами в стране проходит череда различных мероприятий, посвященных укреплению института семьи. 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Основная цель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мероприятий Недели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родительской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любви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– напомнить гражданам о важности сохранения семейных ценностей и семейных традиций и значимости внимания, проявленного по отношению к своим детям матерями и отцами.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156" y="4480266"/>
              <a:ext cx="4560121" cy="998426"/>
            </a:xfrm>
            <a:prstGeom prst="rect">
              <a:avLst/>
            </a:prstGeom>
            <a:ln>
              <a:solidFill>
                <a:srgbClr val="E5F2F9"/>
              </a:solidFill>
            </a:ln>
          </p:spPr>
        </p:pic>
        <p:pic>
          <p:nvPicPr>
            <p:cNvPr id="16" name="Рисунок 1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273" y="5567091"/>
              <a:ext cx="624468" cy="89660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1" name="Рисунок 20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913" y="5790544"/>
              <a:ext cx="796889" cy="54848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45177C59-FA0F-49AD-AE01-8BBCB3549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02" y="5859887"/>
              <a:ext cx="514061" cy="514061"/>
            </a:xfrm>
            <a:prstGeom prst="rect">
              <a:avLst/>
            </a:prstGeom>
          </p:spPr>
        </p:pic>
      </p:grpSp>
      <p:sp>
        <p:nvSpPr>
          <p:cNvPr id="4" name="Прямоугольник 3">
            <a:hlinkClick r:id="rId8" action="ppaction://hlinksldjump"/>
            <a:extLst>
              <a:ext uri="{FF2B5EF4-FFF2-40B4-BE49-F238E27FC236}">
                <a16:creationId xmlns="" xmlns:a16="http://schemas.microsoft.com/office/drawing/2014/main" id="{B8B18293-7AEB-44DB-97D0-CAD8B30C5D4A}"/>
              </a:ext>
            </a:extLst>
          </p:cNvPr>
          <p:cNvSpPr/>
          <p:nvPr/>
        </p:nvSpPr>
        <p:spPr>
          <a:xfrm>
            <a:off x="1072469" y="5630868"/>
            <a:ext cx="1724646" cy="9984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A08ED62-A1A1-41FD-8A55-F8E39FA32DCC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96B61AC-D22A-4547-8936-7DEEB401A9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7" y="149979"/>
            <a:ext cx="4540797" cy="65196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0941FD2-B77F-4BA0-9450-3DB94F2A69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44" y="181789"/>
            <a:ext cx="5962169" cy="41036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3D8793BC-D5AE-4EBF-A724-6A07229E4D8B}"/>
              </a:ext>
            </a:extLst>
          </p:cNvPr>
          <p:cNvSpPr/>
          <p:nvPr/>
        </p:nvSpPr>
        <p:spPr>
          <a:xfrm>
            <a:off x="-88381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52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4893</TotalTime>
  <Words>1578</Words>
  <Application>Microsoft Office PowerPoint</Application>
  <PresentationFormat>Широкоэкранный</PresentationFormat>
  <Paragraphs>156</Paragraphs>
  <Slides>18</Slides>
  <Notes>15</Notes>
  <HiddenSlides>6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Arial Black</vt:lpstr>
      <vt:lpstr>Wingdings</vt:lpstr>
      <vt:lpstr>Times New Roman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Юрий Емельяненко</cp:lastModifiedBy>
  <cp:revision>321</cp:revision>
  <cp:lastPrinted>2018-12-07T06:48:34Z</cp:lastPrinted>
  <dcterms:created xsi:type="dcterms:W3CDTF">2018-12-03T10:14:15Z</dcterms:created>
  <dcterms:modified xsi:type="dcterms:W3CDTF">2023-10-18T13:00:45Z</dcterms:modified>
</cp:coreProperties>
</file>